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0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76" r:id="rId7"/>
    <p:sldId id="275" r:id="rId8"/>
    <p:sldId id="277" r:id="rId9"/>
    <p:sldId id="271" r:id="rId10"/>
    <p:sldId id="273" r:id="rId11"/>
    <p:sldId id="261" r:id="rId12"/>
    <p:sldId id="272" r:id="rId13"/>
    <p:sldId id="262" r:id="rId14"/>
    <p:sldId id="263" r:id="rId15"/>
    <p:sldId id="264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13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FB34B-6598-4245-8287-351C0129F30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A0BD-6B7F-4C98-A15C-20EF76AEA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A0BD-6B7F-4C98-A15C-20EF76AEA9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A0BD-6B7F-4C98-A15C-20EF76AEA9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A0BD-6B7F-4C98-A15C-20EF76AEA9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209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55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712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6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29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1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54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934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2" y="-63686"/>
            <a:ext cx="11474705" cy="133241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comparative study on the environmental </a:t>
            </a:r>
            <a:r>
              <a:rPr lang="en-US" sz="32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impactof</a:t>
            </a:r>
            <a:r>
              <a:rPr lang="en-US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projects </a:t>
            </a:r>
            <a:r>
              <a:rPr lang="en-US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Bidadi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487" y="1395556"/>
            <a:ext cx="11793220" cy="74379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95"/>
              </a:lnSpc>
            </a:pPr>
            <a:r>
              <a:rPr lang="en-US" sz="2400" dirty="0">
                <a:latin typeface="Times New Roman"/>
                <a:cs typeface="Times New Roman"/>
              </a:rPr>
              <a:t>Yogitha N.K , Manasvi H.S , </a:t>
            </a:r>
            <a:r>
              <a:rPr lang="en-US" sz="2400" dirty="0" err="1">
                <a:latin typeface="Times New Roman"/>
                <a:cs typeface="Times New Roman"/>
              </a:rPr>
              <a:t>Chithra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shree</a:t>
            </a:r>
            <a:r>
              <a:rPr lang="en-US" sz="2400" dirty="0">
                <a:latin typeface="Times New Roman"/>
                <a:cs typeface="Times New Roman"/>
              </a:rPr>
              <a:t> .N.</a:t>
            </a:r>
          </a:p>
          <a:p>
            <a:pPr algn="ctr">
              <a:lnSpc>
                <a:spcPts val="2895"/>
              </a:lnSpc>
            </a:pPr>
            <a:r>
              <a:rPr lang="en-US" sz="2400" dirty="0">
                <a:latin typeface="Times New Roman"/>
                <a:cs typeface="Times New Roman"/>
              </a:rPr>
              <a:t>Grade : 8 th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323" y="2321051"/>
            <a:ext cx="10789920" cy="45461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2400" i="1" spc="-5" dirty="0">
                <a:latin typeface="Times New Roman"/>
                <a:cs typeface="Times New Roman"/>
              </a:rPr>
              <a:t>Affiliat</a:t>
            </a:r>
            <a:r>
              <a:rPr lang="en-US" sz="2400" i="1" spc="-5" dirty="0">
                <a:latin typeface="Times New Roman"/>
                <a:cs typeface="Times New Roman"/>
              </a:rPr>
              <a:t>ed to CBSE ,New Delhi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245" y="6427115"/>
            <a:ext cx="6795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LAKE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2022: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Conservation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wetlands: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ecosystem-based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adaptation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climate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change,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December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28-30,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670" y="3310244"/>
            <a:ext cx="6395607" cy="2682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168" y="3038855"/>
            <a:ext cx="4800600" cy="1744067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1595"/>
              </a:spcBef>
            </a:pPr>
            <a:r>
              <a:rPr sz="2400" b="1" spc="-5" dirty="0">
                <a:latin typeface="Times New Roman"/>
                <a:cs typeface="Times New Roman"/>
              </a:rPr>
              <a:t>Put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here</a:t>
            </a:r>
            <a:endParaRPr sz="24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School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Logo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3" y="6427115"/>
            <a:ext cx="688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12/1/2022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8" y="6427115"/>
            <a:ext cx="1028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3038861"/>
            <a:ext cx="5132832" cy="287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156" y="77256"/>
            <a:ext cx="36315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Recommendations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1600200"/>
            <a:ext cx="9601200" cy="22666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Construction of waste water treatment plant</a:t>
            </a:r>
          </a:p>
          <a:p>
            <a:pPr marL="354965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Portable activated carbon filters</a:t>
            </a:r>
          </a:p>
          <a:p>
            <a:pPr marL="354965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Green bridge</a:t>
            </a:r>
          </a:p>
          <a:p>
            <a:pPr marL="354965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Mechanical aerator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39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156" y="77256"/>
            <a:ext cx="36315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Recommendations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11582400" cy="44954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en-US" sz="2400" b="1" dirty="0" smtClean="0">
                <a:latin typeface="Times New Roman"/>
                <a:cs typeface="Times New Roman"/>
              </a:rPr>
              <a:t>AIR pollution- 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Use </a:t>
            </a:r>
            <a:r>
              <a:rPr lang="en-US" sz="2400" dirty="0" smtClean="0">
                <a:latin typeface="Times New Roman"/>
                <a:cs typeface="Times New Roman"/>
              </a:rPr>
              <a:t>modified automobile engines where complete combustion of fuel takes place instead of normal battery engines.</a:t>
            </a:r>
          </a:p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Use alternative sources of energy like solar energy, tidal energy, nuclear energy etc. instead of fossil fuels .</a:t>
            </a:r>
          </a:p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Afforestation is very important to keep the air clean and suitable for breathing.</a:t>
            </a:r>
            <a:endParaRPr lang="en-US"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Water </a:t>
            </a:r>
            <a:r>
              <a:rPr lang="en-US" sz="2400" b="1" dirty="0" smtClean="0">
                <a:latin typeface="Times New Roman"/>
                <a:cs typeface="Times New Roman"/>
              </a:rPr>
              <a:t>pollution-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Proper </a:t>
            </a:r>
            <a:r>
              <a:rPr lang="en-US" sz="2400" dirty="0" smtClean="0">
                <a:latin typeface="Times New Roman"/>
                <a:cs typeface="Times New Roman"/>
              </a:rPr>
              <a:t>sewage treatment must be followed.</a:t>
            </a:r>
          </a:p>
          <a:p>
            <a:pPr marL="342900" indent="-3429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Avoid disposing waste material or chemicals to water , it may effect the aquatic animals and plants.</a:t>
            </a:r>
          </a:p>
          <a:p>
            <a:pPr marL="342900" indent="-3429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Use phosphate-free detergent and dish cleaner.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pollution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Toxic chemicals compounds , salts, radioactive agents, toxins and other waste the depletes the soil nutrients.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usage of fertilizers and pesticides in the agricultural fields, using fertilizers and pesticides harms the soils fertility 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usage of plastics, it takes years together  to get decomposed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0342" y="424997"/>
            <a:ext cx="22117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Conclusion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1800" y="1371600"/>
            <a:ext cx="11328400" cy="5655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employed in the studies is found to be suitable to study the water quality analysis around an industrial area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showed the significant variation of the parameters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like Total hardness, Fe , Mg, Ca, Total alkalinity, Total dissolved solids with exceedance in permissible limits</a:t>
            </a:r>
          </a:p>
          <a:p>
            <a:pPr marL="241300" indent="-228600"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WQI calculated, the water is found to be good for drinking and domestic purposes after implementing certain degree of treatments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 Ground water quality analysis-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Inayathulla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et.al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2018)</a:t>
            </a:r>
          </a:p>
          <a:p>
            <a:pPr marL="12700">
              <a:spcBef>
                <a:spcPts val="100"/>
              </a:spcBef>
              <a:tabLst>
                <a:tab pos="241300" algn="l"/>
              </a:tabLs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harvested rain water concentration is within the acceptable limit of drinking water quality standards</a:t>
            </a:r>
          </a:p>
          <a:p>
            <a:pPr marL="241300" indent="-228600"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Harvested rain water can be utilized for ground water recharge by providing the pre-treatment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Vidhya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B.R et.al – assessment of rain water and storm water 2017)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0821" y="424997"/>
            <a:ext cx="21507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References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3"/>
          <p:cNvSpPr txBox="1"/>
          <p:nvPr/>
        </p:nvSpPr>
        <p:spPr>
          <a:xfrm>
            <a:off x="400137" y="1655126"/>
            <a:ext cx="1132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 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2" y="1655126"/>
            <a:ext cx="11682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625" y="2439960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978" y="3640285"/>
            <a:ext cx="1102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888" y="4419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2" y="4440208"/>
            <a:ext cx="10729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888" y="1708016"/>
            <a:ext cx="10818312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en-US" sz="2400" dirty="0" err="1">
                <a:latin typeface="Times New Roman"/>
                <a:cs typeface="Times New Roman"/>
              </a:rPr>
              <a:t>Vidya</a:t>
            </a:r>
            <a:r>
              <a:rPr lang="en-US" sz="2400" dirty="0">
                <a:latin typeface="Times New Roman"/>
                <a:cs typeface="Times New Roman"/>
              </a:rPr>
              <a:t> B. R, </a:t>
            </a:r>
            <a:r>
              <a:rPr lang="en-US" sz="2400" dirty="0" err="1">
                <a:latin typeface="Times New Roman"/>
                <a:cs typeface="Times New Roman"/>
              </a:rPr>
              <a:t>Arpitha</a:t>
            </a:r>
            <a:r>
              <a:rPr lang="en-US" sz="2400" dirty="0">
                <a:latin typeface="Times New Roman"/>
                <a:cs typeface="Times New Roman"/>
              </a:rPr>
              <a:t>. B </a:t>
            </a:r>
            <a:r>
              <a:rPr lang="en-US" sz="2400" i="1" dirty="0">
                <a:latin typeface="Times New Roman"/>
                <a:cs typeface="Times New Roman"/>
              </a:rPr>
              <a:t>Assessment of rain water and storm water quality in </a:t>
            </a:r>
            <a:r>
              <a:rPr lang="en-US" sz="2400" i="1" dirty="0" err="1">
                <a:latin typeface="Times New Roman"/>
                <a:cs typeface="Times New Roman"/>
              </a:rPr>
              <a:t>Bidadi</a:t>
            </a:r>
            <a:r>
              <a:rPr lang="en-US" sz="2400" i="1" dirty="0">
                <a:latin typeface="Times New Roman"/>
                <a:cs typeface="Times New Roman"/>
              </a:rPr>
              <a:t> Industrial Area.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</a:p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M. </a:t>
            </a:r>
            <a:r>
              <a:rPr lang="en-US" sz="2400" dirty="0" err="1">
                <a:latin typeface="Times New Roman"/>
                <a:cs typeface="Times New Roman"/>
              </a:rPr>
              <a:t>Innanyuthalla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i="1" dirty="0">
                <a:latin typeface="Times New Roman"/>
                <a:cs typeface="Times New Roman"/>
              </a:rPr>
              <a:t>Ground water quality analysis in and around </a:t>
            </a:r>
            <a:r>
              <a:rPr lang="en-US" sz="2400" i="1" dirty="0" err="1">
                <a:latin typeface="Times New Roman"/>
                <a:cs typeface="Times New Roman"/>
              </a:rPr>
              <a:t>Bidadi</a:t>
            </a:r>
            <a:r>
              <a:rPr lang="en-US" sz="2400" i="1" dirty="0">
                <a:latin typeface="Times New Roman"/>
                <a:cs typeface="Times New Roman"/>
              </a:rPr>
              <a:t> industrial area. </a:t>
            </a:r>
            <a:r>
              <a:rPr lang="en-US" sz="2400" dirty="0">
                <a:latin typeface="Times New Roman"/>
                <a:cs typeface="Times New Roman"/>
              </a:rPr>
              <a:t>International journal of research in engineering and technology</a:t>
            </a:r>
          </a:p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en-US" sz="2400" i="1" dirty="0">
                <a:latin typeface="Times New Roman"/>
                <a:cs typeface="Times New Roman"/>
              </a:rPr>
              <a:t>Water quality analysis: A case study in </a:t>
            </a:r>
            <a:r>
              <a:rPr lang="en-US" sz="2400" i="1" dirty="0" err="1">
                <a:latin typeface="Times New Roman"/>
                <a:cs typeface="Times New Roman"/>
              </a:rPr>
              <a:t>Byramangala</a:t>
            </a:r>
            <a:r>
              <a:rPr lang="en-US" sz="2400" i="1" dirty="0">
                <a:latin typeface="Times New Roman"/>
                <a:cs typeface="Times New Roman"/>
              </a:rPr>
              <a:t> lake water and surrounding ground water. </a:t>
            </a:r>
            <a:r>
              <a:rPr lang="en-US" sz="2400" dirty="0">
                <a:latin typeface="Times New Roman"/>
                <a:cs typeface="Times New Roman"/>
              </a:rPr>
              <a:t>International journal of research </a:t>
            </a:r>
            <a:r>
              <a:rPr lang="en-US" sz="2400" dirty="0" err="1">
                <a:latin typeface="Times New Roman"/>
                <a:cs typeface="Times New Roman"/>
              </a:rPr>
              <a:t>granthaalayah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120" y="2712423"/>
            <a:ext cx="109728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sz="48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86200" y="457200"/>
            <a:ext cx="5029200" cy="914400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10820400" cy="441960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Since the ages of industrial and technological revolutions, economic growth has been regard as the major fundamental of the world's growth. 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9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The issue of Industrial pollution has taken grave importance for agencies trying to fight against environmental degradation. 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9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Countries facing such sudden and rapid growth of such industries are finding it to be a serious problem which has to be brought under control </a:t>
            </a:r>
            <a:r>
              <a:rPr lang="en-US" sz="9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endParaRPr lang="en-US" sz="9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9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contaminates many sources of drinking water, releases unwanted toxins  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9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Major environmental disasters have been caused due to industrial mishaps, which have yet to be brought under control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800594"/>
          </a:xfrm>
        </p:spPr>
        <p:txBody>
          <a:bodyPr>
            <a:normAutofit/>
          </a:bodyPr>
          <a:lstStyle/>
          <a:p>
            <a:pPr marL="241300" indent="-22923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impact of industrialization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review the studies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impact of industrialization of ground water and rain water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suggest measures to control the effect of industrialization on environment </a:t>
            </a:r>
          </a:p>
          <a:p>
            <a:pPr marL="241300" indent="-22923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analyze problems with current system </a:t>
            </a:r>
          </a:p>
          <a:p>
            <a:pPr marL="241300" indent="-22923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 of pollution control and recommendation </a:t>
            </a:r>
          </a:p>
          <a:p>
            <a:pPr marL="241300" indent="-22923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information on the physio-chemical characteristics of ground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water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Bidadi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endParaRPr lang="en-US" sz="2800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4"/>
            <a:ext cx="10972800" cy="483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both the studies,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Bidadi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 area was selected.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atitude12o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.58’N.58’N and longitude of 77o .35’E at an altitude of 921 m above mean sea level</a:t>
            </a:r>
            <a:r>
              <a:rPr lang="en-US" sz="2400" dirty="0"/>
              <a:t>.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and analysis </a:t>
            </a:r>
            <a:r>
              <a:rPr lang="en-US" sz="2400" dirty="0" smtClean="0"/>
              <a:t>----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Rain-water sampling-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wet fallout from the atmosphere using a rain water collector-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Vidhya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B.R et.al – assessment of rain water and storm water 2017)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water sampling-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samples were collected from nine open wells and three bore wells- REFERENCE-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water quality analysis-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Inayathulla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et.al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-2018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7311"/>
            <a:ext cx="10972800" cy="525779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water analyses-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pH, electrical conductivity, dissolved oxygen were monitored at the sample sites and other parameters were analyzed in the laboratory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WQI- calculated by using the standards of drinking water quality- Weighted arithmetic index method- Brown et.al) was used in the study- M.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Inayuthulla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et.al)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water analyses-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Determination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electrometric method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Determination of turbidity- electrometric method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Determination of alkalinity, hardness- titration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Determination of electrical conductivity- electrometric method</a:t>
            </a:r>
          </a:p>
          <a:p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ANALYSIS           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67800" y="2844803"/>
            <a:ext cx="29352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 Ground water quality analysis-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Inayathulla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et.al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-2018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22915"/>
              </p:ext>
            </p:extLst>
          </p:nvPr>
        </p:nvGraphicFramePr>
        <p:xfrm>
          <a:off x="744220" y="2227424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580">
                  <a:extLst>
                    <a:ext uri="{9D8B030D-6E8A-4147-A177-3AD203B41FA5}">
                      <a16:colId xmlns:a16="http://schemas.microsoft.com/office/drawing/2014/main" val="1092049399"/>
                    </a:ext>
                  </a:extLst>
                </a:gridCol>
                <a:gridCol w="2979420">
                  <a:extLst>
                    <a:ext uri="{9D8B030D-6E8A-4147-A177-3AD203B41FA5}">
                      <a16:colId xmlns:a16="http://schemas.microsoft.com/office/drawing/2014/main" val="2287402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02642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944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Sl.NO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PERMISSIBLE VALUE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VALUE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8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4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alkalinity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hardness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4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Sulphate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mg/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5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4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9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ANALYSIS           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67800" y="2844803"/>
            <a:ext cx="29352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Vidhya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B.R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et.al – assessment of rain water and storm water 2017)                                  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8419"/>
              </p:ext>
            </p:extLst>
          </p:nvPr>
        </p:nvGraphicFramePr>
        <p:xfrm>
          <a:off x="838199" y="2227424"/>
          <a:ext cx="803402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092049399"/>
                    </a:ext>
                  </a:extLst>
                </a:gridCol>
                <a:gridCol w="2979420">
                  <a:extLst>
                    <a:ext uri="{9D8B030D-6E8A-4147-A177-3AD203B41FA5}">
                      <a16:colId xmlns:a16="http://schemas.microsoft.com/office/drawing/2014/main" val="2287402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02642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944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Sl.NO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PERMISSIBLE VALUE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VALUE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8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TDS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4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alkalinity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hardness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4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conductivity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5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ALKALINITY mg/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4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7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WATER QUALITY INDEX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GROUND WATER        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47946"/>
              </p:ext>
            </p:extLst>
          </p:nvPr>
        </p:nvGraphicFramePr>
        <p:xfrm>
          <a:off x="838199" y="2227424"/>
          <a:ext cx="822960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715">
                  <a:extLst>
                    <a:ext uri="{9D8B030D-6E8A-4147-A177-3AD203B41FA5}">
                      <a16:colId xmlns:a16="http://schemas.microsoft.com/office/drawing/2014/main" val="1092049399"/>
                    </a:ext>
                  </a:extLst>
                </a:gridCol>
                <a:gridCol w="3051951">
                  <a:extLst>
                    <a:ext uri="{9D8B030D-6E8A-4147-A177-3AD203B41FA5}">
                      <a16:colId xmlns:a16="http://schemas.microsoft.com/office/drawing/2014/main" val="2287402158"/>
                    </a:ext>
                  </a:extLst>
                </a:gridCol>
                <a:gridCol w="2081467">
                  <a:extLst>
                    <a:ext uri="{9D8B030D-6E8A-4147-A177-3AD203B41FA5}">
                      <a16:colId xmlns:a16="http://schemas.microsoft.com/office/drawing/2014/main" val="1340264274"/>
                    </a:ext>
                  </a:extLst>
                </a:gridCol>
                <a:gridCol w="2081467">
                  <a:extLst>
                    <a:ext uri="{9D8B030D-6E8A-4147-A177-3AD203B41FA5}">
                      <a16:colId xmlns:a16="http://schemas.microsoft.com/office/drawing/2014/main" val="356944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Sl.NO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PERMISSIBLE VALUE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VALUE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8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TDS mg/</a:t>
                      </a:r>
                      <a:r>
                        <a:rPr lang="en-US" dirty="0" err="1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4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alkalinity mg/</a:t>
                      </a:r>
                      <a:r>
                        <a:rPr lang="en-US" dirty="0" err="1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hardness mg/</a:t>
                      </a:r>
                      <a:r>
                        <a:rPr lang="en-US" dirty="0" err="1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4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5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43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067800" y="2844803"/>
            <a:ext cx="29352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 Ground water quality analysis-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Inayathulla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et.al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-2018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08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water analysis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WQI in this study has been found using in assessing the overall quality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ground water samples from 12 sampling points in the surrounding of an Industrial Area showed the significant spatial variation in the parameters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shows that the value of Total Hardness, Fe, Total alkalinity, Total Dissolved Solids exceeds the permissible limits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water analysis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pH of the wet precipitation is around 6.5 which is more than the neutral value 5.6.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anthropogenic sources and industrial emission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hood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attributed for change the concentration in harvested rain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</TotalTime>
  <Words>1093</Words>
  <Application>Microsoft Office PowerPoint</Application>
  <PresentationFormat>Widescreen</PresentationFormat>
  <Paragraphs>241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Times New Roman</vt:lpstr>
      <vt:lpstr>Wingdings</vt:lpstr>
      <vt:lpstr>Office Theme</vt:lpstr>
      <vt:lpstr>A comparative study on the environmental impactof industrial projects in Bidadi</vt:lpstr>
      <vt:lpstr>INTRODUCTION </vt:lpstr>
      <vt:lpstr>Objective</vt:lpstr>
      <vt:lpstr>Materials and Methods </vt:lpstr>
      <vt:lpstr>METHODOLOGY</vt:lpstr>
      <vt:lpstr>Result and Discussion </vt:lpstr>
      <vt:lpstr>Result and Discussion </vt:lpstr>
      <vt:lpstr>Result and Discussion </vt:lpstr>
      <vt:lpstr>Results and Discussion </vt:lpstr>
      <vt:lpstr>Recommendations</vt:lpstr>
      <vt:lpstr>Recommendations</vt:lpstr>
      <vt:lpstr>Recommendations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ergvinayaka</dc:creator>
  <cp:lastModifiedBy>Admin</cp:lastModifiedBy>
  <cp:revision>85</cp:revision>
  <dcterms:created xsi:type="dcterms:W3CDTF">2022-12-03T08:06:07Z</dcterms:created>
  <dcterms:modified xsi:type="dcterms:W3CDTF">2022-12-15T10:07:11Z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2022-12-03T00:00:00Z</vt:filetime>
  </property>
</Properties>
</file>